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Roboto Thin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Roboto Medium"/>
      <p:regular r:id="rId52"/>
      <p:bold r:id="rId53"/>
      <p:italic r:id="rId54"/>
      <p:boldItalic r:id="rId55"/>
    </p:embeddedFont>
    <p:embeddedFont>
      <p:font typeface="Lato"/>
      <p:regular r:id="rId56"/>
      <p:bold r:id="rId57"/>
      <p:italic r:id="rId58"/>
      <p:boldItalic r:id="rId59"/>
    </p:embeddedFont>
    <p:embeddedFont>
      <p:font typeface="Montserrat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9C0BCA-6DE7-4FFB-B48E-054CC447B9ED}">
  <a:tblStyle styleId="{199C0BCA-6DE7-4FFB-B48E-054CC447B9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44" Type="http://schemas.openxmlformats.org/officeDocument/2006/relationships/font" Target="fonts/RobotoThin-regular.fntdata"/><Relationship Id="rId43" Type="http://schemas.openxmlformats.org/officeDocument/2006/relationships/font" Target="fonts/Raleway-boldItalic.fntdata"/><Relationship Id="rId46" Type="http://schemas.openxmlformats.org/officeDocument/2006/relationships/font" Target="fonts/RobotoThin-italic.fntdata"/><Relationship Id="rId45" Type="http://schemas.openxmlformats.org/officeDocument/2006/relationships/font" Target="fonts/RobotoThin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font" Target="fonts/RobotoThin-boldItalic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4.xml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Montserrat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RobotoMedium-bold.fntdata"/><Relationship Id="rId52" Type="http://schemas.openxmlformats.org/officeDocument/2006/relationships/font" Target="fonts/RobotoMedium-regular.fntdata"/><Relationship Id="rId11" Type="http://schemas.openxmlformats.org/officeDocument/2006/relationships/slide" Target="slides/slide5.xml"/><Relationship Id="rId55" Type="http://schemas.openxmlformats.org/officeDocument/2006/relationships/font" Target="fonts/RobotoMedium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Medium-italic.fntdata"/><Relationship Id="rId13" Type="http://schemas.openxmlformats.org/officeDocument/2006/relationships/slide" Target="slides/slide7.xml"/><Relationship Id="rId57" Type="http://schemas.openxmlformats.org/officeDocument/2006/relationships/font" Target="fonts/Lato-bold.fntdata"/><Relationship Id="rId12" Type="http://schemas.openxmlformats.org/officeDocument/2006/relationships/slide" Target="slides/slide6.xml"/><Relationship Id="rId56" Type="http://schemas.openxmlformats.org/officeDocument/2006/relationships/font" Target="fonts/Lato-regular.fntdata"/><Relationship Id="rId15" Type="http://schemas.openxmlformats.org/officeDocument/2006/relationships/slide" Target="slides/slide9.xml"/><Relationship Id="rId59" Type="http://schemas.openxmlformats.org/officeDocument/2006/relationships/font" Target="fonts/Lato-boldItalic.fntdata"/><Relationship Id="rId14" Type="http://schemas.openxmlformats.org/officeDocument/2006/relationships/slide" Target="slides/slide8.xml"/><Relationship Id="rId58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20d79c2e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20d79c2e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db1e3d105_1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db1e3d105_1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CPU SE CONECTA A LA RAM POR UN SINGLE O DUAL CHANNEL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db1e3d105_1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db1e3d105_1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d3c7ab6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cd3c7ab6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db1e3d105_1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db1e3d105_1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db1e3d105_1_1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db1e3d105_1_1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db1e3d105_1_1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db1e3d105_1_1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db1e3d105_1_2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cdb1e3d105_1_2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db1e3d105_1_2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db1e3d105_1_2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2765c6a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d2765c6a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d2765c6ac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d2765c6ac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cd3c7ab7a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cd3c7ab7a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cdb1e3d105_1_2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cdb1e3d105_1_2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d20d79c2e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d20d79c2e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d262a18ef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d262a18ef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d262a18ef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d262a18ef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f88252dc4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f88252dc4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cdb1e3d105_1_2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cdb1e3d105_1_2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d2765c6ac6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d2765c6ac6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d3460ff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d3460ff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20d79c2e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20d79c2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db1e3d105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db1e3d105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db1e3d105_1_1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db1e3d105_1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es-419" sz="600"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es-419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hyperlink" Target="https://concepto.de/dato/" TargetMode="External"/><Relationship Id="rId5" Type="http://schemas.openxmlformats.org/officeDocument/2006/relationships/hyperlink" Target="https://concepto.de/microprocesador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45.png"/><Relationship Id="rId5" Type="http://schemas.openxmlformats.org/officeDocument/2006/relationships/hyperlink" Target="https://concepto.de/memoria-ram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.jpg"/><Relationship Id="rId5" Type="http://schemas.openxmlformats.org/officeDocument/2006/relationships/image" Target="../media/image9.jpg"/><Relationship Id="rId6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4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jp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idx="4294967295" type="ctrTitle"/>
          </p:nvPr>
        </p:nvSpPr>
        <p:spPr>
          <a:xfrm>
            <a:off x="138700" y="410180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>
                <a:solidFill>
                  <a:srgbClr val="FFFFFF"/>
                </a:solidFill>
              </a:rPr>
              <a:t>Memorias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7" name="Google Shape;177;p18"/>
          <p:cNvSpPr txBox="1"/>
          <p:nvPr>
            <p:ph idx="4294967295" type="subTitle"/>
          </p:nvPr>
        </p:nvSpPr>
        <p:spPr>
          <a:xfrm>
            <a:off x="138688" y="1646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1400">
                <a:solidFill>
                  <a:srgbClr val="FFFFFF"/>
                </a:solidFill>
              </a:rPr>
              <a:t>Introducción a la Informática</a:t>
            </a:r>
            <a:endParaRPr b="1"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7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7"/>
          <p:cNvSpPr/>
          <p:nvPr/>
        </p:nvSpPr>
        <p:spPr>
          <a:xfrm>
            <a:off x="706700" y="1552350"/>
            <a:ext cx="5631900" cy="663600"/>
          </a:xfrm>
          <a:prstGeom prst="rect">
            <a:avLst/>
          </a:prstGeom>
          <a:solidFill>
            <a:srgbClr val="054D36">
              <a:alpha val="65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7"/>
          <p:cNvSpPr txBox="1"/>
          <p:nvPr>
            <p:ph type="title"/>
          </p:nvPr>
        </p:nvSpPr>
        <p:spPr>
          <a:xfrm>
            <a:off x="706700" y="1532925"/>
            <a:ext cx="5502300" cy="683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200">
                <a:solidFill>
                  <a:srgbClr val="FFFFFF"/>
                </a:solidFill>
              </a:rPr>
              <a:t>2) MEMORIAS PRINCIPALES</a:t>
            </a:r>
            <a:r>
              <a:rPr lang="es-419" sz="3200"/>
              <a:t> </a:t>
            </a:r>
            <a:endParaRPr sz="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00" y="492337"/>
            <a:ext cx="8032800" cy="41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/>
          <p:nvPr>
            <p:ph type="title"/>
          </p:nvPr>
        </p:nvSpPr>
        <p:spPr>
          <a:xfrm>
            <a:off x="715750" y="603950"/>
            <a:ext cx="54663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DESCRIPCIÓN DE LA RAM</a:t>
            </a:r>
            <a:endParaRPr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747999" y="1481725"/>
            <a:ext cx="7641699" cy="643500"/>
            <a:chOff x="1593000" y="2322568"/>
            <a:chExt cx="5957975" cy="643500"/>
          </a:xfrm>
        </p:grpSpPr>
        <p:sp>
          <p:nvSpPr>
            <p:cNvPr id="308" name="Google Shape;308;p2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09" name="Google Shape;309;p2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10" name="Google Shape;310;p2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ACCESO ALEATORIO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A9963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3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300"/>
                <a:buFont typeface="Roboto"/>
                <a:buChar char="●"/>
              </a:pPr>
              <a:r>
                <a:rPr lang="es-419" sz="13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Permite ir directamente a los datos</a:t>
              </a:r>
              <a:endParaRPr sz="1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5" name="Google Shape;315;p29"/>
          <p:cNvGrpSpPr/>
          <p:nvPr/>
        </p:nvGrpSpPr>
        <p:grpSpPr>
          <a:xfrm>
            <a:off x="747999" y="2125225"/>
            <a:ext cx="7641699" cy="643500"/>
            <a:chOff x="1593000" y="2322568"/>
            <a:chExt cx="5957975" cy="643500"/>
          </a:xfrm>
        </p:grpSpPr>
        <p:sp>
          <p:nvSpPr>
            <p:cNvPr id="316" name="Google Shape;316;p2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17" name="Google Shape;317;p2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18" name="Google Shape;318;p2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VOLÁTIL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A99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3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300"/>
                <a:buFont typeface="Roboto"/>
                <a:buChar char="●"/>
              </a:pPr>
              <a:r>
                <a:rPr lang="es-419" sz="13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Funciona con electricidad</a:t>
              </a:r>
              <a:endParaRPr sz="1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3" name="Google Shape;323;p29"/>
          <p:cNvGrpSpPr/>
          <p:nvPr/>
        </p:nvGrpSpPr>
        <p:grpSpPr>
          <a:xfrm>
            <a:off x="747999" y="2768725"/>
            <a:ext cx="7641699" cy="643500"/>
            <a:chOff x="1593000" y="2322568"/>
            <a:chExt cx="5957975" cy="643500"/>
          </a:xfrm>
        </p:grpSpPr>
        <p:sp>
          <p:nvSpPr>
            <p:cNvPr id="324" name="Google Shape;324;p2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25" name="Google Shape;325;p2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26" name="Google Shape;326;p2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CIRCUITO INTEGRADO QUE ALMACENA INFORMACIÓN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A99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3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300"/>
                <a:buFont typeface="Roboto"/>
                <a:buChar char="●"/>
              </a:pPr>
              <a:r>
                <a:rPr lang="es-419" sz="13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Guarda la información necesaria en la memoria secundaria</a:t>
              </a:r>
              <a:endParaRPr sz="1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1" name="Google Shape;331;p29"/>
          <p:cNvGrpSpPr/>
          <p:nvPr/>
        </p:nvGrpSpPr>
        <p:grpSpPr>
          <a:xfrm>
            <a:off x="747999" y="3412225"/>
            <a:ext cx="7641699" cy="643500"/>
            <a:chOff x="1593000" y="2322568"/>
            <a:chExt cx="5957975" cy="643500"/>
          </a:xfrm>
        </p:grpSpPr>
        <p:sp>
          <p:nvSpPr>
            <p:cNvPr id="332" name="Google Shape;332;p2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33" name="Google Shape;333;p2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34" name="Google Shape;334;p2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VELOZ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A99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3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300"/>
                <a:buFont typeface="Roboto"/>
                <a:buChar char="●"/>
              </a:pPr>
              <a:r>
                <a:rPr lang="es-419" sz="13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Se envían datos en binario con una determinada frecuencia</a:t>
              </a:r>
              <a:endParaRPr sz="1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9" name="Google Shape;339;p29"/>
          <p:cNvGrpSpPr/>
          <p:nvPr/>
        </p:nvGrpSpPr>
        <p:grpSpPr>
          <a:xfrm>
            <a:off x="747999" y="4055725"/>
            <a:ext cx="7641699" cy="643500"/>
            <a:chOff x="1593000" y="2322568"/>
            <a:chExt cx="5957975" cy="643500"/>
          </a:xfrm>
        </p:grpSpPr>
        <p:sp>
          <p:nvSpPr>
            <p:cNvPr id="340" name="Google Shape;340;p2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41" name="Google Shape;341;p2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42" name="Google Shape;342;p2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RITMO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A99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3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300"/>
                <a:buFont typeface="Roboto"/>
                <a:buChar char="●"/>
              </a:pPr>
              <a:r>
                <a:rPr lang="es-419" sz="13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El que marca el ritmo es el reloj (SDRAM)</a:t>
              </a:r>
              <a:endParaRPr sz="1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/>
          <p:nvPr>
            <p:ph type="title"/>
          </p:nvPr>
        </p:nvSpPr>
        <p:spPr>
          <a:xfrm>
            <a:off x="1297500" y="1185900"/>
            <a:ext cx="65490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/>
              <a:t>SLOT MOTHERBOARD</a:t>
            </a:r>
            <a:endParaRPr sz="2500"/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814175"/>
            <a:ext cx="6549023" cy="23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>
            <p:ph type="title"/>
          </p:nvPr>
        </p:nvSpPr>
        <p:spPr>
          <a:xfrm>
            <a:off x="2804325" y="4483500"/>
            <a:ext cx="38820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SINGLE o DUAL CHANNEL</a:t>
            </a:r>
            <a:endParaRPr sz="2000"/>
          </a:p>
        </p:txBody>
      </p:sp>
      <p:sp>
        <p:nvSpPr>
          <p:cNvPr id="354" name="Google Shape;354;p30"/>
          <p:cNvSpPr txBox="1"/>
          <p:nvPr>
            <p:ph type="title"/>
          </p:nvPr>
        </p:nvSpPr>
        <p:spPr>
          <a:xfrm>
            <a:off x="772725" y="557625"/>
            <a:ext cx="78405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ESTRUCTURA FÍSICA: DE LA RAM AL CPU</a:t>
            </a:r>
            <a:endParaRPr sz="3000"/>
          </a:p>
        </p:txBody>
      </p:sp>
      <p:pic>
        <p:nvPicPr>
          <p:cNvPr id="355" name="Google Shape;355;p30"/>
          <p:cNvPicPr preferRelativeResize="0"/>
          <p:nvPr/>
        </p:nvPicPr>
        <p:blipFill rotWithShape="1">
          <a:blip r:embed="rId4">
            <a:alphaModFix/>
          </a:blip>
          <a:srcRect b="49998" l="13872" r="10444" t="26258"/>
          <a:stretch/>
        </p:blipFill>
        <p:spPr>
          <a:xfrm>
            <a:off x="140200" y="4279125"/>
            <a:ext cx="2587925" cy="6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0"/>
          <p:cNvSpPr/>
          <p:nvPr/>
        </p:nvSpPr>
        <p:spPr>
          <a:xfrm>
            <a:off x="6727175" y="4324000"/>
            <a:ext cx="399000" cy="679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0"/>
          <p:cNvSpPr/>
          <p:nvPr/>
        </p:nvSpPr>
        <p:spPr>
          <a:xfrm>
            <a:off x="7202375" y="4480500"/>
            <a:ext cx="1682821" cy="5345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Dual Channel</a:t>
            </a:r>
            <a:br>
              <a:rPr b="0" i="0"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</a:br>
            <a:r>
              <a:rPr b="0" i="0"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Rendimiento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 txBox="1"/>
          <p:nvPr>
            <p:ph type="title"/>
          </p:nvPr>
        </p:nvSpPr>
        <p:spPr>
          <a:xfrm>
            <a:off x="751675" y="657650"/>
            <a:ext cx="4095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EVOLUCIÓN DE LA RAM</a:t>
            </a:r>
            <a:endParaRPr/>
          </a:p>
        </p:txBody>
      </p:sp>
      <p:pic>
        <p:nvPicPr>
          <p:cNvPr id="363" name="Google Shape;3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650" y="2164075"/>
            <a:ext cx="2857891" cy="23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488" y="2756338"/>
            <a:ext cx="1210075" cy="12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100" y="2303290"/>
            <a:ext cx="3078050" cy="21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1"/>
          <p:cNvSpPr txBox="1"/>
          <p:nvPr/>
        </p:nvSpPr>
        <p:spPr>
          <a:xfrm>
            <a:off x="380100" y="4499850"/>
            <a:ext cx="18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Lato"/>
                <a:ea typeface="Lato"/>
                <a:cs typeface="Lato"/>
                <a:sym typeface="Lato"/>
              </a:rPr>
              <a:t>FAST PAGE MODE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31"/>
          <p:cNvSpPr txBox="1"/>
          <p:nvPr/>
        </p:nvSpPr>
        <p:spPr>
          <a:xfrm>
            <a:off x="7582075" y="4210450"/>
            <a:ext cx="7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Lato"/>
                <a:ea typeface="Lato"/>
                <a:cs typeface="Lato"/>
                <a:sym typeface="Lato"/>
              </a:rPr>
              <a:t>DRR5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31"/>
          <p:cNvSpPr txBox="1"/>
          <p:nvPr/>
        </p:nvSpPr>
        <p:spPr>
          <a:xfrm>
            <a:off x="2246400" y="4743300"/>
            <a:ext cx="549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Disminución de V y densidad, Aumento de velocidad y capacidad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 txBox="1"/>
          <p:nvPr>
            <p:ph type="title"/>
          </p:nvPr>
        </p:nvSpPr>
        <p:spPr>
          <a:xfrm>
            <a:off x="751675" y="657650"/>
            <a:ext cx="4095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MEMORIA</a:t>
            </a:r>
            <a:r>
              <a:rPr lang="es-419"/>
              <a:t> ROM</a:t>
            </a:r>
            <a:endParaRPr/>
          </a:p>
        </p:txBody>
      </p:sp>
      <p:pic>
        <p:nvPicPr>
          <p:cNvPr id="374" name="Google Shape;374;p32"/>
          <p:cNvPicPr preferRelativeResize="0"/>
          <p:nvPr/>
        </p:nvPicPr>
        <p:blipFill rotWithShape="1">
          <a:blip r:embed="rId3">
            <a:alphaModFix/>
          </a:blip>
          <a:srcRect b="26492" l="0" r="0" t="28786"/>
          <a:stretch/>
        </p:blipFill>
        <p:spPr>
          <a:xfrm>
            <a:off x="195525" y="1639025"/>
            <a:ext cx="4822325" cy="16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2"/>
          <p:cNvSpPr txBox="1"/>
          <p:nvPr/>
        </p:nvSpPr>
        <p:spPr>
          <a:xfrm>
            <a:off x="5272900" y="1424075"/>
            <a:ext cx="3385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Permite un número indeterminado de lecturas pero no puede ser modificada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Contiene la BIOS: Sistema Básico de entrada y Salida (configuración inicial del arranque)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6" name="Google Shape;3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00" y="3502775"/>
            <a:ext cx="2905466" cy="14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2"/>
          <p:cNvSpPr/>
          <p:nvPr/>
        </p:nvSpPr>
        <p:spPr>
          <a:xfrm>
            <a:off x="1078973" y="3767026"/>
            <a:ext cx="1855527" cy="928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BIP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500" y="2082400"/>
            <a:ext cx="5306624" cy="27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3"/>
          <p:cNvSpPr txBox="1"/>
          <p:nvPr>
            <p:ph type="title"/>
          </p:nvPr>
        </p:nvSpPr>
        <p:spPr>
          <a:xfrm>
            <a:off x="730000" y="1512100"/>
            <a:ext cx="39573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s-419"/>
              <a:t>REGISTROS DEL CPU</a:t>
            </a:r>
            <a:endParaRPr/>
          </a:p>
        </p:txBody>
      </p:sp>
      <p:sp>
        <p:nvSpPr>
          <p:cNvPr id="384" name="Google Shape;384;p33"/>
          <p:cNvSpPr txBox="1"/>
          <p:nvPr>
            <p:ph type="title"/>
          </p:nvPr>
        </p:nvSpPr>
        <p:spPr>
          <a:xfrm>
            <a:off x="730000" y="2082400"/>
            <a:ext cx="39573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s-419"/>
              <a:t>CACHÉ </a:t>
            </a:r>
            <a:r>
              <a:rPr lang="es-419"/>
              <a:t>DEL CPU</a:t>
            </a:r>
            <a:endParaRPr/>
          </a:p>
        </p:txBody>
      </p:sp>
      <p:pic>
        <p:nvPicPr>
          <p:cNvPr id="385" name="Google Shape;3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3504">
            <a:off x="1635994" y="3123293"/>
            <a:ext cx="1162314" cy="1162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1497">
            <a:off x="6620657" y="857603"/>
            <a:ext cx="1020937" cy="1020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4"/>
          <p:cNvSpPr/>
          <p:nvPr/>
        </p:nvSpPr>
        <p:spPr>
          <a:xfrm>
            <a:off x="435275" y="200525"/>
            <a:ext cx="2859000" cy="663600"/>
          </a:xfrm>
          <a:prstGeom prst="rect">
            <a:avLst/>
          </a:prstGeom>
          <a:solidFill>
            <a:srgbClr val="054D36">
              <a:alpha val="65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4"/>
          <p:cNvSpPr txBox="1"/>
          <p:nvPr>
            <p:ph type="title"/>
          </p:nvPr>
        </p:nvSpPr>
        <p:spPr>
          <a:xfrm>
            <a:off x="435275" y="247175"/>
            <a:ext cx="2859000" cy="570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CACHÉ DEL CPU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94" name="Google Shape;394;p34"/>
          <p:cNvGrpSpPr/>
          <p:nvPr/>
        </p:nvGrpSpPr>
        <p:grpSpPr>
          <a:xfrm>
            <a:off x="4886771" y="323363"/>
            <a:ext cx="4127822" cy="2997638"/>
            <a:chOff x="4886775" y="247175"/>
            <a:chExt cx="4021650" cy="3280050"/>
          </a:xfrm>
        </p:grpSpPr>
        <p:sp>
          <p:nvSpPr>
            <p:cNvPr id="395" name="Google Shape;395;p34"/>
            <p:cNvSpPr/>
            <p:nvPr/>
          </p:nvSpPr>
          <p:spPr>
            <a:xfrm>
              <a:off x="4886775" y="257525"/>
              <a:ext cx="3964500" cy="3269700"/>
            </a:xfrm>
            <a:prstGeom prst="rect">
              <a:avLst/>
            </a:prstGeom>
            <a:solidFill>
              <a:srgbClr val="FFFFFF">
                <a:alpha val="580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96" name="Google Shape;396;p34"/>
            <p:cNvSpPr txBox="1"/>
            <p:nvPr/>
          </p:nvSpPr>
          <p:spPr>
            <a:xfrm>
              <a:off x="4934325" y="247175"/>
              <a:ext cx="3974100" cy="326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s-419"/>
                <a:t>M</a:t>
              </a:r>
              <a:r>
                <a:rPr lang="es-419"/>
                <a:t>emoria de acceso rápido </a:t>
              </a:r>
              <a:endParaRPr/>
            </a:p>
            <a:p>
              <a:pPr indent="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-3175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s-419"/>
                <a:t>Almacena temporalmente los </a:t>
              </a:r>
              <a:r>
                <a:rPr lang="es-419">
                  <a:uFill>
                    <a:noFill/>
                  </a:uFill>
                  <a:hlinkClick r:id="rId4"/>
                </a:rPr>
                <a:t>datos</a:t>
              </a:r>
              <a:r>
                <a:rPr lang="es-419"/>
                <a:t> recientemente procesados.</a:t>
              </a:r>
              <a:endParaRPr/>
            </a:p>
            <a:p>
              <a:pPr indent="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-3175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s-419"/>
                <a:t>Opera de modo similar a la Memoria Principal, pero con mayor velocidad (a pesar de ser de mucho menor tamaño). </a:t>
              </a:r>
              <a:endParaRPr/>
            </a:p>
            <a:p>
              <a:pPr indent="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-3175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s-419"/>
                <a:t>Provee al </a:t>
              </a:r>
              <a:r>
                <a:rPr lang="es-419">
                  <a:uFill>
                    <a:noFill/>
                  </a:uFill>
                  <a:hlinkClick r:id="rId5"/>
                </a:rPr>
                <a:t>microprocesador</a:t>
              </a:r>
              <a:r>
                <a:rPr lang="es-419"/>
                <a:t> de tiempo extra para acceder a los datos más frecuentemente utilizados (sin tener que rastrearlos cada vez a su lugar de origen).</a:t>
              </a:r>
              <a:endParaRPr sz="160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/>
          <p:nvPr>
            <p:ph type="title"/>
          </p:nvPr>
        </p:nvSpPr>
        <p:spPr>
          <a:xfrm>
            <a:off x="730000" y="591725"/>
            <a:ext cx="33795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CACHÉ DEL CPU</a:t>
            </a:r>
            <a:endParaRPr/>
          </a:p>
        </p:txBody>
      </p:sp>
      <p:pic>
        <p:nvPicPr>
          <p:cNvPr id="402" name="Google Shape;4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456" y="1412137"/>
            <a:ext cx="4531750" cy="17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975" y="1490037"/>
            <a:ext cx="3191000" cy="329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5"/>
          <p:cNvSpPr txBox="1"/>
          <p:nvPr/>
        </p:nvSpPr>
        <p:spPr>
          <a:xfrm>
            <a:off x="3758025" y="4051425"/>
            <a:ext cx="510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200"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lang="es-419" sz="1200">
                <a:latin typeface="Georgia"/>
                <a:ea typeface="Georgia"/>
                <a:cs typeface="Georgia"/>
                <a:sym typeface="Georgia"/>
              </a:rPr>
              <a:t>sta memoria </a:t>
            </a:r>
            <a:r>
              <a:rPr b="1" lang="es-419" sz="1200">
                <a:latin typeface="Georgia"/>
                <a:ea typeface="Georgia"/>
                <a:cs typeface="Georgia"/>
                <a:sym typeface="Georgia"/>
              </a:rPr>
              <a:t>se sitúa entre la CPU y la </a:t>
            </a:r>
            <a:r>
              <a:rPr b="1" lang="es-419" sz="1200"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5"/>
              </a:rPr>
              <a:t>Memoria RAM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4820725" y="2933900"/>
            <a:ext cx="939900" cy="646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latin typeface="Lato"/>
                <a:ea typeface="Lato"/>
                <a:cs typeface="Lato"/>
                <a:sym typeface="Lato"/>
              </a:rPr>
              <a:t>Caché L1: Alojada en el procesador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6760825" y="2933900"/>
            <a:ext cx="884400" cy="8004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latin typeface="Lato"/>
                <a:ea typeface="Lato"/>
                <a:cs typeface="Lato"/>
                <a:sym typeface="Lato"/>
              </a:rPr>
              <a:t>Caché L3: incorporada a la placa base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5818513" y="2933900"/>
            <a:ext cx="884400" cy="646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latin typeface="Lato"/>
                <a:ea typeface="Lato"/>
                <a:cs typeface="Lato"/>
                <a:sym typeface="Lato"/>
              </a:rPr>
              <a:t>Caché L2: Fuera del núcleo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/>
          <p:nvPr>
            <p:ph type="title"/>
          </p:nvPr>
        </p:nvSpPr>
        <p:spPr>
          <a:xfrm>
            <a:off x="730000" y="591725"/>
            <a:ext cx="55734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CACHÉ DEL CPU: Niveles</a:t>
            </a:r>
            <a:endParaRPr/>
          </a:p>
        </p:txBody>
      </p:sp>
      <p:pic>
        <p:nvPicPr>
          <p:cNvPr id="413" name="Google Shape;4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8846"/>
            <a:ext cx="4005776" cy="2649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36"/>
          <p:cNvGrpSpPr/>
          <p:nvPr/>
        </p:nvGrpSpPr>
        <p:grpSpPr>
          <a:xfrm>
            <a:off x="7246125" y="1418306"/>
            <a:ext cx="1682259" cy="1774980"/>
            <a:chOff x="5632307" y="1189775"/>
            <a:chExt cx="3439500" cy="3483084"/>
          </a:xfrm>
        </p:grpSpPr>
        <p:sp>
          <p:nvSpPr>
            <p:cNvPr id="415" name="Google Shape;415;p36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6" name="Google Shape;416;p36"/>
            <p:cNvSpPr txBox="1"/>
            <p:nvPr/>
          </p:nvSpPr>
          <p:spPr>
            <a:xfrm>
              <a:off x="5632307" y="2057159"/>
              <a:ext cx="3439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Georgia"/>
                <a:buChar char="●"/>
              </a:pPr>
              <a:r>
                <a:rPr lang="es-419" sz="1200">
                  <a:latin typeface="Georgia"/>
                  <a:ea typeface="Georgia"/>
                  <a:cs typeface="Georgia"/>
                  <a:sym typeface="Georgia"/>
                </a:rPr>
                <a:t>Último nivel antes de memoria principal (las L4 no son muy comunes).</a:t>
              </a:r>
              <a:endParaRPr sz="1200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Georgia"/>
                <a:ea typeface="Georgia"/>
                <a:cs typeface="Georgia"/>
                <a:sym typeface="Georgia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Georgia"/>
                <a:buChar char="●"/>
              </a:pPr>
              <a:r>
                <a:rPr lang="es-419" sz="1200">
                  <a:latin typeface="Georgia"/>
                  <a:ea typeface="Georgia"/>
                  <a:cs typeface="Georgia"/>
                  <a:sym typeface="Georgia"/>
                </a:rPr>
                <a:t>Tamaño mayor (64MB) y menor velocidad que L2.</a:t>
              </a:r>
              <a:endParaRPr sz="12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417" name="Google Shape;417;p36"/>
          <p:cNvGrpSpPr/>
          <p:nvPr/>
        </p:nvGrpSpPr>
        <p:grpSpPr>
          <a:xfrm>
            <a:off x="4054425" y="1418402"/>
            <a:ext cx="1908232" cy="1774859"/>
            <a:chOff x="0" y="1189989"/>
            <a:chExt cx="3546900" cy="3482847"/>
          </a:xfrm>
        </p:grpSpPr>
        <p:sp>
          <p:nvSpPr>
            <p:cNvPr id="418" name="Google Shape;418;p36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0C34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</a:t>
              </a:r>
              <a:r>
                <a:rPr lang="es-41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9" name="Google Shape;419;p36"/>
            <p:cNvSpPr txBox="1"/>
            <p:nvPr/>
          </p:nvSpPr>
          <p:spPr>
            <a:xfrm>
              <a:off x="0" y="2057136"/>
              <a:ext cx="3106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Georgia"/>
                <a:buChar char="●"/>
              </a:pPr>
              <a:r>
                <a:rPr lang="es-419" sz="1200">
                  <a:latin typeface="Georgia"/>
                  <a:ea typeface="Georgia"/>
                  <a:cs typeface="Georgia"/>
                  <a:sym typeface="Georgia"/>
                </a:rPr>
                <a:t>Caché interna más cercana a la CPU.</a:t>
              </a:r>
              <a:endParaRPr sz="1200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Georgia"/>
                <a:ea typeface="Georgia"/>
                <a:cs typeface="Georgia"/>
                <a:sym typeface="Georgia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Georgia"/>
                <a:buChar char="●"/>
              </a:pPr>
              <a:r>
                <a:rPr lang="es-419" sz="1200">
                  <a:latin typeface="Georgia"/>
                  <a:ea typeface="Georgia"/>
                  <a:cs typeface="Georgia"/>
                  <a:sym typeface="Georgia"/>
                </a:rPr>
                <a:t>Tamaño pequeño (</a:t>
              </a:r>
              <a:r>
                <a:rPr lang="es-419" sz="1200">
                  <a:latin typeface="Georgia"/>
                  <a:ea typeface="Georgia"/>
                  <a:cs typeface="Georgia"/>
                  <a:sym typeface="Georgia"/>
                </a:rPr>
                <a:t>8KB-128</a:t>
              </a:r>
              <a:r>
                <a:rPr lang="es-419" sz="1200">
                  <a:latin typeface="Georgia"/>
                  <a:ea typeface="Georgia"/>
                  <a:cs typeface="Georgia"/>
                  <a:sym typeface="Georgia"/>
                </a:rPr>
                <a:t>KB) y máxima velocidad</a:t>
              </a:r>
              <a:endParaRPr sz="12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420" name="Google Shape;420;p36"/>
          <p:cNvGrpSpPr/>
          <p:nvPr/>
        </p:nvGrpSpPr>
        <p:grpSpPr>
          <a:xfrm>
            <a:off x="5638400" y="1418293"/>
            <a:ext cx="1778473" cy="1774968"/>
            <a:chOff x="2944192" y="1189775"/>
            <a:chExt cx="3305712" cy="3483061"/>
          </a:xfrm>
        </p:grpSpPr>
        <p:sp>
          <p:nvSpPr>
            <p:cNvPr id="421" name="Google Shape;421;p36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</a:pPr>
              <a:r>
                <a:rPr lang="es-41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2" name="Google Shape;422;p36"/>
            <p:cNvSpPr txBox="1"/>
            <p:nvPr/>
          </p:nvSpPr>
          <p:spPr>
            <a:xfrm>
              <a:off x="2944192" y="2057136"/>
              <a:ext cx="33057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Georgia"/>
                <a:buChar char="●"/>
              </a:pPr>
              <a:r>
                <a:rPr lang="es-419" sz="1200">
                  <a:latin typeface="Georgia"/>
                  <a:ea typeface="Georgia"/>
                  <a:cs typeface="Georgia"/>
                  <a:sym typeface="Georgia"/>
                </a:rPr>
                <a:t>Caché externa: entre L1 y L3 (o entre L1 y memoria principal)</a:t>
              </a:r>
              <a:endParaRPr sz="1200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Georgia"/>
                <a:ea typeface="Georgia"/>
                <a:cs typeface="Georgia"/>
                <a:sym typeface="Georgia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Georgia"/>
                <a:buChar char="●"/>
              </a:pPr>
              <a:r>
                <a:rPr lang="es-419" sz="1200">
                  <a:latin typeface="Georgia"/>
                  <a:ea typeface="Georgia"/>
                  <a:cs typeface="Georgia"/>
                  <a:sym typeface="Georgia"/>
                </a:rPr>
                <a:t>Tamaño mediano (</a:t>
              </a:r>
              <a:r>
                <a:rPr lang="es-419" sz="1200">
                  <a:latin typeface="Georgia"/>
                  <a:ea typeface="Georgia"/>
                  <a:cs typeface="Georgia"/>
                  <a:sym typeface="Georgia"/>
                </a:rPr>
                <a:t>256KB - 4</a:t>
              </a:r>
              <a:r>
                <a:rPr lang="es-419" sz="1200">
                  <a:latin typeface="Georgia"/>
                  <a:ea typeface="Georgia"/>
                  <a:cs typeface="Georgia"/>
                  <a:sym typeface="Georgia"/>
                </a:rPr>
                <a:t>MB) y menor velocidad que L1</a:t>
              </a:r>
              <a:r>
                <a:rPr lang="es-419" sz="1200">
                  <a:latin typeface="Georgia"/>
                  <a:ea typeface="Georgia"/>
                  <a:cs typeface="Georgia"/>
                  <a:sym typeface="Georgia"/>
                </a:rPr>
                <a:t>.</a:t>
              </a:r>
              <a:endParaRPr sz="12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423" name="Google Shape;423;p36"/>
          <p:cNvSpPr txBox="1"/>
          <p:nvPr/>
        </p:nvSpPr>
        <p:spPr>
          <a:xfrm>
            <a:off x="318250" y="4340900"/>
            <a:ext cx="51054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200">
                <a:latin typeface="Georgia"/>
                <a:ea typeface="Georgia"/>
                <a:cs typeface="Georgia"/>
                <a:sym typeface="Georgia"/>
              </a:rPr>
              <a:t>Obedecen a un orden de jerarquía establecido por cercanía al procesador, velocidad y capacidad, aunque pueden guardar información repetida.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9"/>
          <p:cNvPicPr preferRelativeResize="0"/>
          <p:nvPr/>
        </p:nvPicPr>
        <p:blipFill rotWithShape="1">
          <a:blip r:embed="rId3">
            <a:alphaModFix/>
          </a:blip>
          <a:srcRect b="1597" l="0" r="0" t="1597"/>
          <a:stretch/>
        </p:blipFill>
        <p:spPr>
          <a:xfrm>
            <a:off x="2489550" y="1497300"/>
            <a:ext cx="1898400" cy="326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 rotWithShape="1">
          <a:blip r:embed="rId4">
            <a:alphaModFix/>
          </a:blip>
          <a:srcRect b="0" l="18802" r="16338" t="0"/>
          <a:stretch/>
        </p:blipFill>
        <p:spPr>
          <a:xfrm>
            <a:off x="6730350" y="1497300"/>
            <a:ext cx="1973624" cy="326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4659012" y="4273475"/>
            <a:ext cx="18984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Diego Meneses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19"/>
          <p:cNvSpPr txBox="1"/>
          <p:nvPr>
            <p:ph type="title"/>
          </p:nvPr>
        </p:nvSpPr>
        <p:spPr>
          <a:xfrm>
            <a:off x="641388" y="682450"/>
            <a:ext cx="831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INTEGRANTES</a:t>
            </a:r>
            <a:endParaRPr/>
          </a:p>
        </p:txBody>
      </p:sp>
      <p:pic>
        <p:nvPicPr>
          <p:cNvPr id="186" name="Google Shape;186;p19"/>
          <p:cNvPicPr preferRelativeResize="0"/>
          <p:nvPr/>
        </p:nvPicPr>
        <p:blipFill rotWithShape="1">
          <a:blip r:embed="rId5">
            <a:alphaModFix/>
          </a:blip>
          <a:srcRect b="20449" l="14841" r="25263" t="5294"/>
          <a:stretch/>
        </p:blipFill>
        <p:spPr>
          <a:xfrm>
            <a:off x="386638" y="1497300"/>
            <a:ext cx="1973626" cy="326259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/>
        </p:nvSpPr>
        <p:spPr>
          <a:xfrm>
            <a:off x="6686449" y="4352800"/>
            <a:ext cx="19779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Raleway"/>
                <a:ea typeface="Raleway"/>
                <a:cs typeface="Raleway"/>
                <a:sym typeface="Raleway"/>
              </a:rPr>
              <a:t>Karin Stricker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6">
            <a:alphaModFix/>
          </a:blip>
          <a:srcRect b="6933" l="20580" r="17300" t="9426"/>
          <a:stretch/>
        </p:blipFill>
        <p:spPr>
          <a:xfrm>
            <a:off x="4517225" y="1497300"/>
            <a:ext cx="2077625" cy="32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/>
          <p:nvPr/>
        </p:nvSpPr>
        <p:spPr>
          <a:xfrm>
            <a:off x="382374" y="4352800"/>
            <a:ext cx="19779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Tatiana Rincon</a:t>
            </a:r>
            <a:endParaRPr b="1"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4512924" y="4352800"/>
            <a:ext cx="20775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Raleway"/>
                <a:ea typeface="Raleway"/>
                <a:cs typeface="Raleway"/>
                <a:sym typeface="Raleway"/>
              </a:rPr>
              <a:t>Diego Meneses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2447649" y="4352800"/>
            <a:ext cx="19779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Nicolas Cristaldo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37"/>
          <p:cNvPicPr preferRelativeResize="0"/>
          <p:nvPr/>
        </p:nvPicPr>
        <p:blipFill>
          <a:blip r:embed="rId3">
            <a:alphaModFix amt="9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7"/>
          <p:cNvSpPr/>
          <p:nvPr/>
        </p:nvSpPr>
        <p:spPr>
          <a:xfrm>
            <a:off x="415300" y="200525"/>
            <a:ext cx="2006700" cy="663600"/>
          </a:xfrm>
          <a:prstGeom prst="rect">
            <a:avLst/>
          </a:prstGeom>
          <a:solidFill>
            <a:srgbClr val="054D36">
              <a:alpha val="65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7"/>
          <p:cNvSpPr txBox="1"/>
          <p:nvPr>
            <p:ph type="title"/>
          </p:nvPr>
        </p:nvSpPr>
        <p:spPr>
          <a:xfrm>
            <a:off x="435275" y="247175"/>
            <a:ext cx="3379500" cy="570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REGISTROS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31" name="Google Shape;431;p37"/>
          <p:cNvGrpSpPr/>
          <p:nvPr/>
        </p:nvGrpSpPr>
        <p:grpSpPr>
          <a:xfrm>
            <a:off x="4886775" y="323375"/>
            <a:ext cx="4021650" cy="3280050"/>
            <a:chOff x="4886775" y="247175"/>
            <a:chExt cx="4021650" cy="3280050"/>
          </a:xfrm>
        </p:grpSpPr>
        <p:sp>
          <p:nvSpPr>
            <p:cNvPr id="432" name="Google Shape;432;p37"/>
            <p:cNvSpPr/>
            <p:nvPr/>
          </p:nvSpPr>
          <p:spPr>
            <a:xfrm>
              <a:off x="4886775" y="257525"/>
              <a:ext cx="3964500" cy="3269700"/>
            </a:xfrm>
            <a:prstGeom prst="rect">
              <a:avLst/>
            </a:prstGeom>
            <a:solidFill>
              <a:srgbClr val="FFFFFF">
                <a:alpha val="580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33" name="Google Shape;433;p37"/>
            <p:cNvSpPr txBox="1"/>
            <p:nvPr/>
          </p:nvSpPr>
          <p:spPr>
            <a:xfrm>
              <a:off x="4934325" y="247175"/>
              <a:ext cx="3974100" cy="32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3375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2F34"/>
                </a:buClr>
                <a:buSzPts val="1650"/>
                <a:buFont typeface="Roboto"/>
                <a:buChar char="●"/>
              </a:pPr>
              <a:r>
                <a:rPr b="1" lang="es-419" sz="1650">
                  <a:solidFill>
                    <a:srgbClr val="2C2F34"/>
                  </a:solidFill>
                  <a:latin typeface="Roboto"/>
                  <a:ea typeface="Roboto"/>
                  <a:cs typeface="Roboto"/>
                  <a:sym typeface="Roboto"/>
                </a:rPr>
                <a:t>Guardan de forma temporal los datos a los que se accede </a:t>
              </a:r>
              <a:r>
                <a:rPr b="1" lang="es-419" sz="1650">
                  <a:solidFill>
                    <a:srgbClr val="783F04"/>
                  </a:solidFill>
                  <a:latin typeface="Roboto"/>
                  <a:ea typeface="Roboto"/>
                  <a:cs typeface="Roboto"/>
                  <a:sym typeface="Roboto"/>
                </a:rPr>
                <a:t>frecuentemente</a:t>
              </a:r>
              <a:endParaRPr b="1" sz="1650">
                <a:solidFill>
                  <a:srgbClr val="783F0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33375" lvl="1" marL="9144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2F34"/>
                </a:buClr>
                <a:buSzPts val="1650"/>
                <a:buFont typeface="Roboto"/>
                <a:buChar char="○"/>
              </a:pPr>
              <a:r>
                <a:t/>
              </a:r>
              <a:endParaRPr b="1" sz="1650">
                <a:solidFill>
                  <a:srgbClr val="2C2F3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33375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2C2F34"/>
                </a:buClr>
                <a:buSzPts val="1650"/>
                <a:buFont typeface="Roboto"/>
                <a:buChar char="●"/>
              </a:pPr>
              <a:r>
                <a:rPr b="1" lang="es-419" sz="1650">
                  <a:solidFill>
                    <a:srgbClr val="2C2F34"/>
                  </a:solidFill>
                  <a:latin typeface="Roboto"/>
                  <a:ea typeface="Roboto"/>
                  <a:cs typeface="Roboto"/>
                  <a:sym typeface="Roboto"/>
                </a:rPr>
                <a:t>M</a:t>
              </a:r>
              <a:r>
                <a:rPr b="1" lang="es-419" sz="1650">
                  <a:solidFill>
                    <a:srgbClr val="2C2F34"/>
                  </a:solidFill>
                  <a:latin typeface="Roboto"/>
                  <a:ea typeface="Roboto"/>
                  <a:cs typeface="Roboto"/>
                  <a:sym typeface="Roboto"/>
                </a:rPr>
                <a:t>emoria de </a:t>
              </a:r>
              <a:r>
                <a:rPr b="1" lang="es-419" sz="1650">
                  <a:solidFill>
                    <a:srgbClr val="783F04"/>
                  </a:solidFill>
                  <a:latin typeface="Roboto"/>
                  <a:ea typeface="Roboto"/>
                  <a:cs typeface="Roboto"/>
                  <a:sym typeface="Roboto"/>
                </a:rPr>
                <a:t>velocidad alta</a:t>
              </a:r>
              <a:r>
                <a:rPr b="1" lang="es-419" sz="1650">
                  <a:solidFill>
                    <a:srgbClr val="2C2F34"/>
                  </a:solidFill>
                  <a:latin typeface="Roboto"/>
                  <a:ea typeface="Roboto"/>
                  <a:cs typeface="Roboto"/>
                  <a:sym typeface="Roboto"/>
                </a:rPr>
                <a:t> y con poca capacidad.</a:t>
              </a:r>
              <a:endParaRPr b="1" sz="1650">
                <a:solidFill>
                  <a:srgbClr val="2C2F3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33375" lvl="1" marL="914400" rtl="0" algn="l">
                <a:spcBef>
                  <a:spcPts val="0"/>
                </a:spcBef>
                <a:spcAft>
                  <a:spcPts val="0"/>
                </a:spcAft>
                <a:buClr>
                  <a:srgbClr val="2C2F34"/>
                </a:buClr>
                <a:buSzPts val="1650"/>
                <a:buFont typeface="Roboto"/>
                <a:buChar char="○"/>
              </a:pPr>
              <a:r>
                <a:t/>
              </a:r>
              <a:endParaRPr b="1" sz="1650">
                <a:solidFill>
                  <a:srgbClr val="2C2F3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33375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2F34"/>
                </a:buClr>
                <a:buSzPts val="1650"/>
                <a:buFont typeface="Roboto"/>
                <a:buChar char="●"/>
              </a:pPr>
              <a:r>
                <a:rPr b="1" lang="es-419" sz="1650">
                  <a:solidFill>
                    <a:srgbClr val="2C2F34"/>
                  </a:solidFill>
                  <a:latin typeface="Roboto"/>
                  <a:ea typeface="Roboto"/>
                  <a:cs typeface="Roboto"/>
                  <a:sym typeface="Roboto"/>
                </a:rPr>
                <a:t>Tamaño suficiente para contener </a:t>
              </a:r>
              <a:r>
                <a:rPr b="1" lang="es-419" sz="1650">
                  <a:solidFill>
                    <a:srgbClr val="783F04"/>
                  </a:solidFill>
                  <a:latin typeface="Roboto"/>
                  <a:ea typeface="Roboto"/>
                  <a:cs typeface="Roboto"/>
                  <a:sym typeface="Roboto"/>
                </a:rPr>
                <a:t>una instrucción</a:t>
              </a:r>
              <a:r>
                <a:rPr b="1" lang="es-419" sz="1650">
                  <a:solidFill>
                    <a:srgbClr val="2C2F34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b="1" sz="1650">
                <a:solidFill>
                  <a:srgbClr val="2C2F3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33375" lvl="1" marL="9144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2F34"/>
                </a:buClr>
                <a:buSzPts val="1650"/>
                <a:buFont typeface="Roboto"/>
                <a:buChar char="○"/>
              </a:pPr>
              <a:r>
                <a:t/>
              </a:r>
              <a:endParaRPr b="1" sz="1650">
                <a:solidFill>
                  <a:srgbClr val="2C2F3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33375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2F34"/>
                </a:buClr>
                <a:buSzPts val="1650"/>
                <a:buFont typeface="Roboto"/>
                <a:buChar char="●"/>
              </a:pPr>
              <a:r>
                <a:rPr b="1" lang="es-419" sz="1650">
                  <a:solidFill>
                    <a:srgbClr val="783F04"/>
                  </a:solidFill>
                  <a:latin typeface="Roboto"/>
                  <a:ea typeface="Roboto"/>
                  <a:cs typeface="Roboto"/>
                  <a:sym typeface="Roboto"/>
                </a:rPr>
                <a:t>Paso más pequeño</a:t>
              </a:r>
              <a:r>
                <a:rPr b="1" lang="es-419" sz="1650">
                  <a:solidFill>
                    <a:srgbClr val="2C2F34"/>
                  </a:solidFill>
                  <a:latin typeface="Roboto"/>
                  <a:ea typeface="Roboto"/>
                  <a:cs typeface="Roboto"/>
                  <a:sym typeface="Roboto"/>
                </a:rPr>
                <a:t> en el eslabón de las memorias y la información</a:t>
              </a:r>
              <a:endParaRPr b="1" sz="1650">
                <a:solidFill>
                  <a:srgbClr val="2C2F3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34" name="Google Shape;434;p37"/>
          <p:cNvPicPr preferRelativeResize="0"/>
          <p:nvPr/>
        </p:nvPicPr>
        <p:blipFill rotWithShape="1">
          <a:blip r:embed="rId4">
            <a:alphaModFix/>
          </a:blip>
          <a:srcRect b="18426" l="26457" r="30416" t="32026"/>
          <a:stretch/>
        </p:blipFill>
        <p:spPr>
          <a:xfrm>
            <a:off x="269876" y="1914475"/>
            <a:ext cx="3943348" cy="2547251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7"/>
          <p:cNvSpPr txBox="1"/>
          <p:nvPr/>
        </p:nvSpPr>
        <p:spPr>
          <a:xfrm>
            <a:off x="269800" y="4366525"/>
            <a:ext cx="3943500" cy="66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5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b="1" lang="es-419" sz="1050">
                <a:solidFill>
                  <a:srgbClr val="66666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  Ac</a:t>
            </a:r>
            <a:r>
              <a:rPr b="1" lang="es-419" sz="1050">
                <a:solidFill>
                  <a:srgbClr val="66666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cumulador : registro en el que son almacenados temporalmente los resultados aritméticos </a:t>
            </a:r>
            <a:r>
              <a:rPr b="1" lang="es-419" sz="1050">
                <a:solidFill>
                  <a:srgbClr val="66666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 lógicos intermedios.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37"/>
          <p:cNvSpPr/>
          <p:nvPr/>
        </p:nvSpPr>
        <p:spPr>
          <a:xfrm rot="10800000">
            <a:off x="5327200" y="3793675"/>
            <a:ext cx="1788000" cy="1053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99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434343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 txBox="1"/>
          <p:nvPr>
            <p:ph type="title"/>
          </p:nvPr>
        </p:nvSpPr>
        <p:spPr>
          <a:xfrm>
            <a:off x="253500" y="343825"/>
            <a:ext cx="86370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/>
              <a:t>TRANSFERENCIA DE DATOS ENTRE MEMORIAS Y CPU</a:t>
            </a:r>
            <a:endParaRPr sz="2500"/>
          </a:p>
        </p:txBody>
      </p:sp>
      <p:pic>
        <p:nvPicPr>
          <p:cNvPr id="442" name="Google Shape;4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125" y="1012325"/>
            <a:ext cx="7646950" cy="384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39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9"/>
          <p:cNvSpPr/>
          <p:nvPr/>
        </p:nvSpPr>
        <p:spPr>
          <a:xfrm>
            <a:off x="706700" y="1552350"/>
            <a:ext cx="5860200" cy="663600"/>
          </a:xfrm>
          <a:prstGeom prst="rect">
            <a:avLst/>
          </a:prstGeom>
          <a:solidFill>
            <a:srgbClr val="054D36">
              <a:alpha val="65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9"/>
          <p:cNvSpPr txBox="1"/>
          <p:nvPr>
            <p:ph type="title"/>
          </p:nvPr>
        </p:nvSpPr>
        <p:spPr>
          <a:xfrm>
            <a:off x="706700" y="1532925"/>
            <a:ext cx="6065100" cy="683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200">
                <a:solidFill>
                  <a:srgbClr val="FFFFFF"/>
                </a:solidFill>
              </a:rPr>
              <a:t>3</a:t>
            </a:r>
            <a:r>
              <a:rPr lang="es-419" sz="3200">
                <a:solidFill>
                  <a:srgbClr val="FFFFFF"/>
                </a:solidFill>
              </a:rPr>
              <a:t>) MEMORIAS SECUNDARIAS</a:t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7019"/>
            <a:ext cx="9144000" cy="426945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0"/>
          <p:cNvSpPr txBox="1"/>
          <p:nvPr/>
        </p:nvSpPr>
        <p:spPr>
          <a:xfrm>
            <a:off x="0" y="437025"/>
            <a:ext cx="4349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Características principales:</a:t>
            </a:r>
            <a:endParaRPr sz="24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ato"/>
              <a:buChar char="-"/>
            </a:pPr>
            <a:r>
              <a:rPr lang="es-419" sz="24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Mayor almacenamiento</a:t>
            </a:r>
            <a:endParaRPr sz="24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ato"/>
              <a:buChar char="-"/>
            </a:pPr>
            <a:r>
              <a:rPr lang="es-419" sz="24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Menos velocidad</a:t>
            </a:r>
            <a:endParaRPr sz="24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ato"/>
              <a:buChar char="-"/>
            </a:pPr>
            <a:r>
              <a:rPr lang="es-419" sz="24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No volatil</a:t>
            </a:r>
            <a:endParaRPr sz="24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ato"/>
              <a:buChar char="-"/>
            </a:pPr>
            <a:r>
              <a:rPr lang="es-419" sz="24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Menor costo de producción</a:t>
            </a:r>
            <a:endParaRPr sz="24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40"/>
          <p:cNvSpPr txBox="1"/>
          <p:nvPr/>
        </p:nvSpPr>
        <p:spPr>
          <a:xfrm>
            <a:off x="1747500" y="3044175"/>
            <a:ext cx="7396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Funcionamiento:</a:t>
            </a:r>
            <a:endParaRPr sz="24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ato"/>
              <a:buChar char="-"/>
            </a:pPr>
            <a:r>
              <a:rPr lang="es-419" sz="24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Los datos se copian de la memoria principal antes de que el procesador pueda leerlos</a:t>
            </a:r>
            <a:endParaRPr sz="24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ato"/>
              <a:buChar char="-"/>
            </a:pPr>
            <a:r>
              <a:rPr lang="es-419" sz="24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Se accede a travez de los buses de entrada y salida</a:t>
            </a:r>
            <a:endParaRPr sz="24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02" y="562350"/>
            <a:ext cx="4031400" cy="40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1"/>
          <p:cNvSpPr txBox="1"/>
          <p:nvPr/>
        </p:nvSpPr>
        <p:spPr>
          <a:xfrm>
            <a:off x="5193175" y="1094100"/>
            <a:ext cx="3342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Lato"/>
                <a:ea typeface="Lato"/>
                <a:cs typeface="Lato"/>
                <a:sym typeface="Lato"/>
              </a:rPr>
              <a:t>Tipos: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s-419" sz="1800">
                <a:latin typeface="Lato"/>
                <a:ea typeface="Lato"/>
                <a:cs typeface="Lato"/>
                <a:sym typeface="Lato"/>
              </a:rPr>
              <a:t>Magnéticos: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s-419" sz="1800">
                <a:latin typeface="Lato"/>
                <a:ea typeface="Lato"/>
                <a:cs typeface="Lato"/>
                <a:sym typeface="Lato"/>
              </a:rPr>
              <a:t>Diskette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s-419" sz="1800">
                <a:latin typeface="Lato"/>
                <a:ea typeface="Lato"/>
                <a:cs typeface="Lato"/>
                <a:sym typeface="Lato"/>
              </a:rPr>
              <a:t>Discos duros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s-419" sz="1800">
                <a:latin typeface="Lato"/>
                <a:ea typeface="Lato"/>
                <a:cs typeface="Lato"/>
                <a:sym typeface="Lato"/>
              </a:rPr>
              <a:t>Ópticos: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s-419" sz="1800">
                <a:latin typeface="Lato"/>
                <a:ea typeface="Lato"/>
                <a:cs typeface="Lato"/>
                <a:sym typeface="Lato"/>
              </a:rPr>
              <a:t>CD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s-419" sz="1800">
                <a:latin typeface="Lato"/>
                <a:ea typeface="Lato"/>
                <a:cs typeface="Lato"/>
                <a:sym typeface="Lato"/>
              </a:rPr>
              <a:t>Blue-ray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s-419" sz="1800">
                <a:latin typeface="Lato"/>
                <a:ea typeface="Lato"/>
                <a:cs typeface="Lato"/>
                <a:sym typeface="Lato"/>
              </a:rPr>
              <a:t>Sólidos: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s-419" sz="1800">
                <a:latin typeface="Lato"/>
                <a:ea typeface="Lato"/>
                <a:cs typeface="Lato"/>
                <a:sym typeface="Lato"/>
              </a:rPr>
              <a:t>Pendrive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s-419" sz="1800">
                <a:latin typeface="Lato"/>
                <a:ea typeface="Lato"/>
                <a:cs typeface="Lato"/>
                <a:sym typeface="Lato"/>
              </a:rPr>
              <a:t>Disco sólido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2"/>
          <p:cNvSpPr txBox="1"/>
          <p:nvPr/>
        </p:nvSpPr>
        <p:spPr>
          <a:xfrm>
            <a:off x="238325" y="456775"/>
            <a:ext cx="571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Lato"/>
                <a:ea typeface="Lato"/>
                <a:cs typeface="Lato"/>
                <a:sym typeface="Lato"/>
              </a:rPr>
              <a:t>Sistemas numéricos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42"/>
          <p:cNvSpPr txBox="1"/>
          <p:nvPr/>
        </p:nvSpPr>
        <p:spPr>
          <a:xfrm>
            <a:off x="4508000" y="3733525"/>
            <a:ext cx="4448400" cy="129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Lato"/>
                <a:ea typeface="Lato"/>
                <a:cs typeface="Lato"/>
                <a:sym typeface="Lato"/>
              </a:rPr>
              <a:t>Dígito: un símbolo en un sistema numérico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Lato"/>
                <a:ea typeface="Lato"/>
                <a:cs typeface="Lato"/>
                <a:sym typeface="Lato"/>
              </a:rPr>
              <a:t>Base: cantidad de dígitos que conforman el sistema numérico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69" name="Google Shape;469;p42"/>
          <p:cNvGraphicFramePr/>
          <p:nvPr/>
        </p:nvGraphicFramePr>
        <p:xfrm>
          <a:off x="238325" y="158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{199C0BCA-6DE7-4FFB-B48E-054CC447B9ED}</a:tableStyleId>
              </a:tblPr>
              <a:tblGrid>
                <a:gridCol w="1660800"/>
                <a:gridCol w="836675"/>
                <a:gridCol w="3458000"/>
                <a:gridCol w="2514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Sistema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Base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Dígitos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Ejemplo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Binario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0, 1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1001 1011 0110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Octal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0, 1, 2, 3, 4, 5, 6, 7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4 666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Decimal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0, 1, 2, 3, 4, 5, 6, 7, 8, 9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2.486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Hexadecimal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0, 1, 2, 3, 4, 5, 6, 7, 8, 9, A, B, C, D, E, 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9B6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43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3"/>
          <p:cNvSpPr/>
          <p:nvPr/>
        </p:nvSpPr>
        <p:spPr>
          <a:xfrm>
            <a:off x="706700" y="1552350"/>
            <a:ext cx="6636600" cy="1251300"/>
          </a:xfrm>
          <a:prstGeom prst="rect">
            <a:avLst/>
          </a:prstGeom>
          <a:solidFill>
            <a:srgbClr val="054D36">
              <a:alpha val="65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3"/>
          <p:cNvSpPr txBox="1"/>
          <p:nvPr>
            <p:ph type="title"/>
          </p:nvPr>
        </p:nvSpPr>
        <p:spPr>
          <a:xfrm>
            <a:off x="706700" y="1532925"/>
            <a:ext cx="6841500" cy="1119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200">
                <a:solidFill>
                  <a:srgbClr val="FFFFFF"/>
                </a:solidFill>
              </a:rPr>
              <a:t>4) PAGINACIÓN, SEGMENTACIÓN Y </a:t>
            </a:r>
            <a:r>
              <a:rPr lang="es-419" sz="3200">
                <a:solidFill>
                  <a:srgbClr val="FFFFFF"/>
                </a:solidFill>
              </a:rPr>
              <a:t>FRAGMENTACIÓN</a:t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4"/>
          <p:cNvSpPr txBox="1"/>
          <p:nvPr>
            <p:ph type="title"/>
          </p:nvPr>
        </p:nvSpPr>
        <p:spPr>
          <a:xfrm>
            <a:off x="412800" y="1318650"/>
            <a:ext cx="831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PAGINACIÓN </a:t>
            </a:r>
            <a:endParaRPr/>
          </a:p>
        </p:txBody>
      </p:sp>
      <p:pic>
        <p:nvPicPr>
          <p:cNvPr id="482" name="Google Shape;482;p44"/>
          <p:cNvPicPr preferRelativeResize="0"/>
          <p:nvPr/>
        </p:nvPicPr>
        <p:blipFill rotWithShape="1">
          <a:blip r:embed="rId3">
            <a:alphaModFix/>
          </a:blip>
          <a:srcRect b="23723" l="23940" r="66898" t="39225"/>
          <a:stretch/>
        </p:blipFill>
        <p:spPr>
          <a:xfrm rot="-5400000">
            <a:off x="4050338" y="574389"/>
            <a:ext cx="1168774" cy="265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4"/>
          <p:cNvPicPr preferRelativeResize="0"/>
          <p:nvPr/>
        </p:nvPicPr>
        <p:blipFill rotWithShape="1">
          <a:blip r:embed="rId3">
            <a:alphaModFix/>
          </a:blip>
          <a:srcRect b="23724" l="42632" r="48044" t="34857"/>
          <a:stretch/>
        </p:blipFill>
        <p:spPr>
          <a:xfrm rot="-5400000">
            <a:off x="1504666" y="2530275"/>
            <a:ext cx="1189376" cy="297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4"/>
          <p:cNvPicPr preferRelativeResize="0"/>
          <p:nvPr/>
        </p:nvPicPr>
        <p:blipFill rotWithShape="1">
          <a:blip r:embed="rId3">
            <a:alphaModFix/>
          </a:blip>
          <a:srcRect b="23724" l="63014" r="27201" t="34857"/>
          <a:stretch/>
        </p:blipFill>
        <p:spPr>
          <a:xfrm rot="-5400000">
            <a:off x="5991037" y="2559759"/>
            <a:ext cx="1248200" cy="2970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44"/>
          <p:cNvCxnSpPr>
            <a:stCxn id="482" idx="1"/>
            <a:endCxn id="483" idx="3"/>
          </p:cNvCxnSpPr>
          <p:nvPr/>
        </p:nvCxnSpPr>
        <p:spPr>
          <a:xfrm rot="5400000">
            <a:off x="2900425" y="1686425"/>
            <a:ext cx="933300" cy="25353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44"/>
          <p:cNvCxnSpPr>
            <a:stCxn id="482" idx="1"/>
            <a:endCxn id="484" idx="3"/>
          </p:cNvCxnSpPr>
          <p:nvPr/>
        </p:nvCxnSpPr>
        <p:spPr>
          <a:xfrm flipH="1" rot="-5400000">
            <a:off x="5158075" y="1964075"/>
            <a:ext cx="933600" cy="19803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44"/>
          <p:cNvSpPr txBox="1"/>
          <p:nvPr/>
        </p:nvSpPr>
        <p:spPr>
          <a:xfrm>
            <a:off x="3556525" y="1702938"/>
            <a:ext cx="215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Lato"/>
                <a:ea typeface="Lato"/>
                <a:cs typeface="Lato"/>
                <a:sym typeface="Lato"/>
              </a:rPr>
              <a:t>Memoria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5"/>
          <p:cNvSpPr txBox="1"/>
          <p:nvPr>
            <p:ph type="title"/>
          </p:nvPr>
        </p:nvSpPr>
        <p:spPr>
          <a:xfrm>
            <a:off x="462150" y="1318650"/>
            <a:ext cx="831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SEGMENTACIÓN</a:t>
            </a:r>
            <a:endParaRPr/>
          </a:p>
        </p:txBody>
      </p:sp>
      <p:graphicFrame>
        <p:nvGraphicFramePr>
          <p:cNvPr id="493" name="Google Shape;493;p45"/>
          <p:cNvGraphicFramePr/>
          <p:nvPr/>
        </p:nvGraphicFramePr>
        <p:xfrm>
          <a:off x="7829525" y="180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{199C0BCA-6DE7-4FFB-B48E-054CC447B9ED}</a:tableStyleId>
              </a:tblPr>
              <a:tblGrid>
                <a:gridCol w="388850"/>
                <a:gridCol w="388850"/>
              </a:tblGrid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  <a:tc hMerge="1"/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C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1C232"/>
                    </a:solidFill>
                  </a:tcPr>
                </a:tc>
                <a:tc hMerge="1"/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-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  <a:tc hMerge="1"/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-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  <a:tc hMerge="1"/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 hMerge="1"/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494" name="Google Shape;494;p45"/>
          <p:cNvGraphicFramePr/>
          <p:nvPr/>
        </p:nvGraphicFramePr>
        <p:xfrm>
          <a:off x="5995663" y="147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{199C0BCA-6DE7-4FFB-B48E-054CC447B9ED}</a:tableStyleId>
              </a:tblPr>
              <a:tblGrid>
                <a:gridCol w="388850"/>
                <a:gridCol w="388850"/>
              </a:tblGrid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5" name="Google Shape;495;p45"/>
          <p:cNvGraphicFramePr/>
          <p:nvPr/>
        </p:nvGraphicFramePr>
        <p:xfrm>
          <a:off x="5995675" y="237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{199C0BCA-6DE7-4FFB-B48E-054CC447B9ED}</a:tableStyleId>
              </a:tblPr>
              <a:tblGrid>
                <a:gridCol w="7776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6" name="Google Shape;496;p45"/>
          <p:cNvGraphicFramePr/>
          <p:nvPr/>
        </p:nvGraphicFramePr>
        <p:xfrm>
          <a:off x="5995675" y="287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{199C0BCA-6DE7-4FFB-B48E-054CC447B9ED}</a:tableStyleId>
              </a:tblPr>
              <a:tblGrid>
                <a:gridCol w="777675"/>
              </a:tblGrid>
              <a:tr h="4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C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1C23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7" name="Google Shape;497;p45"/>
          <p:cNvGraphicFramePr/>
          <p:nvPr/>
        </p:nvGraphicFramePr>
        <p:xfrm>
          <a:off x="5995675" y="337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{199C0BCA-6DE7-4FFB-B48E-054CC447B9ED}</a:tableStyleId>
              </a:tblPr>
              <a:tblGrid>
                <a:gridCol w="7776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-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-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8" name="Google Shape;498;p45"/>
          <p:cNvGraphicFramePr/>
          <p:nvPr/>
        </p:nvGraphicFramePr>
        <p:xfrm>
          <a:off x="5995675" y="427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{199C0BCA-6DE7-4FFB-B48E-054CC447B9ED}</a:tableStyleId>
              </a:tblPr>
              <a:tblGrid>
                <a:gridCol w="7776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</a:tr>
            </a:tbl>
          </a:graphicData>
        </a:graphic>
      </p:graphicFrame>
      <p:sp>
        <p:nvSpPr>
          <p:cNvPr id="499" name="Google Shape;499;p45"/>
          <p:cNvSpPr txBox="1"/>
          <p:nvPr/>
        </p:nvSpPr>
        <p:spPr>
          <a:xfrm>
            <a:off x="5805513" y="544925"/>
            <a:ext cx="115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Lato"/>
                <a:ea typeface="Lato"/>
                <a:cs typeface="Lato"/>
                <a:sym typeface="Lato"/>
              </a:rPr>
              <a:t>Memoria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Lato"/>
                <a:ea typeface="Lato"/>
                <a:cs typeface="Lato"/>
                <a:sym typeface="Lato"/>
              </a:rPr>
              <a:t>virtual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Lato"/>
                <a:ea typeface="Lato"/>
                <a:cs typeface="Lato"/>
                <a:sym typeface="Lato"/>
              </a:rPr>
              <a:t>segmentada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500" name="Google Shape;500;p45"/>
          <p:cNvGraphicFramePr/>
          <p:nvPr/>
        </p:nvGraphicFramePr>
        <p:xfrm>
          <a:off x="4232488" y="180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{199C0BCA-6DE7-4FFB-B48E-054CC447B9ED}</a:tableStyleId>
              </a:tblPr>
              <a:tblGrid>
                <a:gridCol w="388850"/>
                <a:gridCol w="388850"/>
              </a:tblGrid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-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 hMerge="1"/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-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 hMerge="1"/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  <a:tc hMerge="1"/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C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1C232"/>
                    </a:solidFill>
                  </a:tcPr>
                </a:tc>
                <a:tc hMerge="1"/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-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  <a:tc hMerge="1"/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-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  <a:tc hMerge="1"/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-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 hMerge="1"/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-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501" name="Google Shape;501;p45"/>
          <p:cNvSpPr txBox="1"/>
          <p:nvPr/>
        </p:nvSpPr>
        <p:spPr>
          <a:xfrm>
            <a:off x="4113000" y="1058075"/>
            <a:ext cx="91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Lato"/>
                <a:ea typeface="Lato"/>
                <a:cs typeface="Lato"/>
                <a:sym typeface="Lato"/>
              </a:rPr>
              <a:t>Memoria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Lato"/>
                <a:ea typeface="Lato"/>
                <a:cs typeface="Lato"/>
                <a:sym typeface="Lato"/>
              </a:rPr>
              <a:t>Paginada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502" name="Google Shape;502;p45"/>
          <p:cNvGraphicFramePr/>
          <p:nvPr/>
        </p:nvGraphicFramePr>
        <p:xfrm>
          <a:off x="1307138" y="287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{199C0BCA-6DE7-4FFB-B48E-054CC447B9ED}</a:tableStyleId>
              </a:tblPr>
              <a:tblGrid>
                <a:gridCol w="388850"/>
                <a:gridCol w="388850"/>
              </a:tblGrid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72A1E"/>
                    </a:solidFill>
                  </a:tcPr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72A1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72A1E"/>
                    </a:solidFill>
                  </a:tcPr>
                </a:tc>
                <a:tc hMerge="1"/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72A1E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503" name="Google Shape;503;p45"/>
          <p:cNvSpPr txBox="1"/>
          <p:nvPr/>
        </p:nvSpPr>
        <p:spPr>
          <a:xfrm>
            <a:off x="1237000" y="2055300"/>
            <a:ext cx="91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Lato"/>
                <a:ea typeface="Lato"/>
                <a:cs typeface="Lato"/>
                <a:sym typeface="Lato"/>
              </a:rPr>
              <a:t>Procesos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Lato"/>
                <a:ea typeface="Lato"/>
                <a:cs typeface="Lato"/>
                <a:sym typeface="Lato"/>
              </a:rPr>
              <a:t>por cargar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4" name="Google Shape;504;p45"/>
          <p:cNvCxnSpPr/>
          <p:nvPr/>
        </p:nvCxnSpPr>
        <p:spPr>
          <a:xfrm flipH="1" rot="10800000">
            <a:off x="2200150" y="2257925"/>
            <a:ext cx="1846800" cy="9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" name="Google Shape;505;p45"/>
          <p:cNvCxnSpPr/>
          <p:nvPr/>
        </p:nvCxnSpPr>
        <p:spPr>
          <a:xfrm>
            <a:off x="2221025" y="4041950"/>
            <a:ext cx="1888500" cy="52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45"/>
          <p:cNvCxnSpPr/>
          <p:nvPr/>
        </p:nvCxnSpPr>
        <p:spPr>
          <a:xfrm flipH="1" rot="10800000">
            <a:off x="5184025" y="1965650"/>
            <a:ext cx="66780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45"/>
          <p:cNvCxnSpPr/>
          <p:nvPr/>
        </p:nvCxnSpPr>
        <p:spPr>
          <a:xfrm>
            <a:off x="5100550" y="4563600"/>
            <a:ext cx="792900" cy="1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45"/>
          <p:cNvCxnSpPr/>
          <p:nvPr/>
        </p:nvCxnSpPr>
        <p:spPr>
          <a:xfrm>
            <a:off x="6905475" y="1892725"/>
            <a:ext cx="8241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" name="Google Shape;509;p45"/>
          <p:cNvCxnSpPr/>
          <p:nvPr/>
        </p:nvCxnSpPr>
        <p:spPr>
          <a:xfrm flipH="1" rot="10800000">
            <a:off x="6936775" y="4563500"/>
            <a:ext cx="709500" cy="1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6"/>
          <p:cNvSpPr txBox="1"/>
          <p:nvPr>
            <p:ph type="title"/>
          </p:nvPr>
        </p:nvSpPr>
        <p:spPr>
          <a:xfrm>
            <a:off x="412800" y="1318650"/>
            <a:ext cx="831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FRAGMENTACIÓN</a:t>
            </a:r>
            <a:endParaRPr/>
          </a:p>
        </p:txBody>
      </p:sp>
      <p:pic>
        <p:nvPicPr>
          <p:cNvPr id="515" name="Google Shape;5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713" y="1942525"/>
            <a:ext cx="6402575" cy="29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900"/>
              <a:t>Índice</a:t>
            </a:r>
            <a:endParaRPr sz="2900"/>
          </a:p>
        </p:txBody>
      </p:sp>
      <p:sp>
        <p:nvSpPr>
          <p:cNvPr id="197" name="Google Shape;197;p20"/>
          <p:cNvSpPr/>
          <p:nvPr/>
        </p:nvSpPr>
        <p:spPr>
          <a:xfrm>
            <a:off x="1293950" y="2286000"/>
            <a:ext cx="6613800" cy="2038800"/>
          </a:xfrm>
          <a:prstGeom prst="rect">
            <a:avLst/>
          </a:prstGeom>
          <a:solidFill>
            <a:srgbClr val="054D36">
              <a:alpha val="65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"/>
          <p:cNvSpPr txBox="1"/>
          <p:nvPr/>
        </p:nvSpPr>
        <p:spPr>
          <a:xfrm>
            <a:off x="1293950" y="2362200"/>
            <a:ext cx="65562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AutoNum type="arabicPeriod"/>
            </a:pPr>
            <a:r>
              <a:rPr b="1" lang="es-419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Memorias: generalidades, tipos, características y diferencias</a:t>
            </a:r>
            <a:endParaRPr b="1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AutoNum type="arabicPeriod"/>
            </a:pPr>
            <a:r>
              <a:rPr b="1" lang="es-419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Memorias principales</a:t>
            </a:r>
            <a:endParaRPr b="1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AutoNum type="arabicPeriod"/>
            </a:pPr>
            <a:r>
              <a:rPr b="1" lang="es-419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Memorias secundarias y sistemas numéricos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AutoNum type="arabicPeriod"/>
            </a:pPr>
            <a:r>
              <a:rPr b="1" lang="es-419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Paginación, fragmentación y segmentación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/>
          <p:nvPr>
            <p:ph type="title"/>
          </p:nvPr>
        </p:nvSpPr>
        <p:spPr>
          <a:xfrm>
            <a:off x="727800" y="633239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UNIDADES DE MEDIDA Y ALMACENAMIENTO</a:t>
            </a:r>
            <a:endParaRPr sz="1000"/>
          </a:p>
        </p:txBody>
      </p:sp>
      <p:sp>
        <p:nvSpPr>
          <p:cNvPr id="521" name="Google Shape;521;p47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es-419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22" name="Google Shape;5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587" y="1113424"/>
            <a:ext cx="5072676" cy="403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850" y="2362714"/>
            <a:ext cx="9429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6546" y="3603550"/>
            <a:ext cx="94297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8"/>
          <p:cNvSpPr txBox="1"/>
          <p:nvPr/>
        </p:nvSpPr>
        <p:spPr>
          <a:xfrm>
            <a:off x="1110650" y="1423350"/>
            <a:ext cx="60816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➢"/>
            </a:pPr>
            <a:r>
              <a:rPr lang="es-419" sz="1500">
                <a:latin typeface="Lato"/>
                <a:ea typeface="Lato"/>
                <a:cs typeface="Lato"/>
                <a:sym typeface="Lato"/>
              </a:rPr>
              <a:t>https://concepto.de/memoria-cache/#ixzz6s4Aq3Nui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➢"/>
            </a:pPr>
            <a:r>
              <a:rPr lang="es-419" sz="1500">
                <a:latin typeface="Lato"/>
                <a:ea typeface="Lato"/>
                <a:cs typeface="Lato"/>
                <a:sym typeface="Lato"/>
              </a:rPr>
              <a:t>https://es.slideshare.net/currocordoba/teoria-memorias-cache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0" name="Google Shape;530;p48"/>
          <p:cNvSpPr txBox="1"/>
          <p:nvPr>
            <p:ph type="title"/>
          </p:nvPr>
        </p:nvSpPr>
        <p:spPr>
          <a:xfrm>
            <a:off x="717588" y="682450"/>
            <a:ext cx="831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</a:t>
            </a:r>
            <a:r>
              <a:rPr lang="es-419"/>
              <a:t>UENTES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9"/>
          <p:cNvSpPr/>
          <p:nvPr/>
        </p:nvSpPr>
        <p:spPr>
          <a:xfrm>
            <a:off x="625425" y="560725"/>
            <a:ext cx="7936500" cy="4162200"/>
          </a:xfrm>
          <a:prstGeom prst="rect">
            <a:avLst/>
          </a:prstGeom>
          <a:solidFill>
            <a:srgbClr val="054D36">
              <a:alpha val="656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9"/>
          <p:cNvSpPr txBox="1"/>
          <p:nvPr>
            <p:ph type="ctrTitle"/>
          </p:nvPr>
        </p:nvSpPr>
        <p:spPr>
          <a:xfrm>
            <a:off x="729450" y="1322450"/>
            <a:ext cx="7688100" cy="25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>
                <a:solidFill>
                  <a:srgbClr val="FFFFFF"/>
                </a:solidFill>
              </a:rPr>
              <a:t>¡Gracias!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>
                <a:solidFill>
                  <a:srgbClr val="FFFFFF"/>
                </a:solidFill>
              </a:rPr>
              <a:t>¿Preguntas?</a:t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538" name="Google Shape;53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9025" y="806775"/>
            <a:ext cx="1851549" cy="185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0"/>
          <p:cNvSpPr/>
          <p:nvPr/>
        </p:nvSpPr>
        <p:spPr>
          <a:xfrm>
            <a:off x="625425" y="560725"/>
            <a:ext cx="7936500" cy="4162200"/>
          </a:xfrm>
          <a:prstGeom prst="rect">
            <a:avLst/>
          </a:prstGeom>
          <a:solidFill>
            <a:srgbClr val="054D36">
              <a:alpha val="656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0"/>
          <p:cNvSpPr txBox="1"/>
          <p:nvPr>
            <p:ph type="ctrTitle"/>
          </p:nvPr>
        </p:nvSpPr>
        <p:spPr>
          <a:xfrm>
            <a:off x="660700" y="673825"/>
            <a:ext cx="7688100" cy="25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>
                <a:solidFill>
                  <a:srgbClr val="FFFFFF"/>
                </a:solidFill>
              </a:rPr>
              <a:t>¿Se entendió algo?</a:t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546" name="Google Shape;5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3850" y="182597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850" y="182597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0350" y="1825975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0"/>
          <p:cNvSpPr txBox="1"/>
          <p:nvPr>
            <p:ph type="ctrTitle"/>
          </p:nvPr>
        </p:nvSpPr>
        <p:spPr>
          <a:xfrm>
            <a:off x="789175" y="3448175"/>
            <a:ext cx="28041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FFFFFF"/>
                </a:solidFill>
              </a:rPr>
              <a:t>Excelente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50" name="Google Shape;550;p50"/>
          <p:cNvSpPr txBox="1"/>
          <p:nvPr>
            <p:ph type="ctrTitle"/>
          </p:nvPr>
        </p:nvSpPr>
        <p:spPr>
          <a:xfrm>
            <a:off x="3302473" y="3448175"/>
            <a:ext cx="24045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FFFFFF"/>
                </a:solidFill>
              </a:rPr>
              <a:t>Aceptable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51" name="Google Shape;551;p50"/>
          <p:cNvSpPr txBox="1"/>
          <p:nvPr>
            <p:ph type="ctrTitle"/>
          </p:nvPr>
        </p:nvSpPr>
        <p:spPr>
          <a:xfrm>
            <a:off x="5416163" y="3448175"/>
            <a:ext cx="28041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FFFFFF"/>
                </a:solidFill>
              </a:rPr>
              <a:t>Tengo más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FFFFFF"/>
                </a:solidFill>
              </a:rPr>
              <a:t>dudas que antes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1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/>
          <p:nvPr/>
        </p:nvSpPr>
        <p:spPr>
          <a:xfrm>
            <a:off x="706700" y="1552350"/>
            <a:ext cx="4835700" cy="663600"/>
          </a:xfrm>
          <a:prstGeom prst="rect">
            <a:avLst/>
          </a:prstGeom>
          <a:solidFill>
            <a:srgbClr val="054D36">
              <a:alpha val="65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"/>
          <p:cNvSpPr txBox="1"/>
          <p:nvPr>
            <p:ph type="title"/>
          </p:nvPr>
        </p:nvSpPr>
        <p:spPr>
          <a:xfrm>
            <a:off x="706700" y="1532925"/>
            <a:ext cx="3444600" cy="683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200">
                <a:solidFill>
                  <a:srgbClr val="FFFFFF"/>
                </a:solidFill>
              </a:rPr>
              <a:t>1</a:t>
            </a:r>
            <a:r>
              <a:rPr lang="es-419" sz="3200">
                <a:solidFill>
                  <a:srgbClr val="FFFFFF"/>
                </a:solidFill>
              </a:rPr>
              <a:t>) MEMORIAS</a:t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>
            <p:ph type="title"/>
          </p:nvPr>
        </p:nvSpPr>
        <p:spPr>
          <a:xfrm>
            <a:off x="804650" y="592850"/>
            <a:ext cx="6394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arenR"/>
            </a:pPr>
            <a:r>
              <a:rPr lang="es-419" sz="2700"/>
              <a:t>MEMORIAS: Generalidades</a:t>
            </a:r>
            <a:endParaRPr sz="2700"/>
          </a:p>
        </p:txBody>
      </p:sp>
      <p:sp>
        <p:nvSpPr>
          <p:cNvPr id="211" name="Google Shape;211;p22"/>
          <p:cNvSpPr/>
          <p:nvPr/>
        </p:nvSpPr>
        <p:spPr>
          <a:xfrm>
            <a:off x="1400790" y="24206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2" name="Google Shape;212;p22"/>
          <p:cNvSpPr txBox="1"/>
          <p:nvPr>
            <p:ph idx="1" type="body"/>
          </p:nvPr>
        </p:nvSpPr>
        <p:spPr>
          <a:xfrm>
            <a:off x="231816" y="30772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/>
              <a:t>RAM </a:t>
            </a:r>
            <a:endParaRPr sz="19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900"/>
              <a:t>Random Access Memory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1500"/>
              <a:t> </a:t>
            </a:r>
            <a:endParaRPr sz="1500"/>
          </a:p>
        </p:txBody>
      </p:sp>
      <p:sp>
        <p:nvSpPr>
          <p:cNvPr id="213" name="Google Shape;213;p22"/>
          <p:cNvSpPr/>
          <p:nvPr/>
        </p:nvSpPr>
        <p:spPr>
          <a:xfrm>
            <a:off x="4407590" y="36889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4" name="Google Shape;214;p22"/>
          <p:cNvSpPr txBox="1"/>
          <p:nvPr>
            <p:ph idx="1" type="body"/>
          </p:nvPr>
        </p:nvSpPr>
        <p:spPr>
          <a:xfrm>
            <a:off x="3155541" y="25003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/>
              <a:t>ROM</a:t>
            </a:r>
            <a:endParaRPr sz="19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900"/>
              <a:t>Read Only Memory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5" name="Google Shape;215;p22"/>
          <p:cNvSpPr/>
          <p:nvPr/>
        </p:nvSpPr>
        <p:spPr>
          <a:xfrm>
            <a:off x="7331334" y="22993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6" name="Google Shape;216;p22"/>
          <p:cNvSpPr txBox="1"/>
          <p:nvPr>
            <p:ph idx="1" type="body"/>
          </p:nvPr>
        </p:nvSpPr>
        <p:spPr>
          <a:xfrm>
            <a:off x="6079287" y="26940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/>
              <a:t>DENTRO DE CPU :</a:t>
            </a:r>
            <a:endParaRPr sz="19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500"/>
              <a:t>REGISTROS DE CPU</a:t>
            </a:r>
            <a:endParaRPr sz="15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500"/>
              <a:t>CACHÉ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17" name="Google Shape;2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25" y="1519950"/>
            <a:ext cx="1051800" cy="10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66015">
            <a:off x="7792100" y="1142120"/>
            <a:ext cx="1025224" cy="102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6225" y="3939250"/>
            <a:ext cx="1137949" cy="97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/>
          <p:nvPr>
            <p:ph type="title"/>
          </p:nvPr>
        </p:nvSpPr>
        <p:spPr>
          <a:xfrm>
            <a:off x="727650" y="604650"/>
            <a:ext cx="5906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MEMORIA RAM: Características</a:t>
            </a:r>
            <a:endParaRPr/>
          </a:p>
        </p:txBody>
      </p:sp>
      <p:grpSp>
        <p:nvGrpSpPr>
          <p:cNvPr id="225" name="Google Shape;225;p23"/>
          <p:cNvGrpSpPr/>
          <p:nvPr/>
        </p:nvGrpSpPr>
        <p:grpSpPr>
          <a:xfrm>
            <a:off x="255630" y="1866666"/>
            <a:ext cx="1950741" cy="2876715"/>
            <a:chOff x="1118224" y="283725"/>
            <a:chExt cx="2090826" cy="4076400"/>
          </a:xfrm>
        </p:grpSpPr>
        <p:sp>
          <p:nvSpPr>
            <p:cNvPr id="226" name="Google Shape;226;p23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1225932" y="621833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22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VELOCIDAD</a:t>
              </a:r>
              <a:endParaRPr sz="22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23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MHz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2" name="Google Shape;232;p23"/>
          <p:cNvGrpSpPr/>
          <p:nvPr/>
        </p:nvGrpSpPr>
        <p:grpSpPr>
          <a:xfrm>
            <a:off x="2341880" y="1866666"/>
            <a:ext cx="1950741" cy="2876715"/>
            <a:chOff x="1118224" y="283725"/>
            <a:chExt cx="2090826" cy="4076400"/>
          </a:xfrm>
        </p:grpSpPr>
        <p:sp>
          <p:nvSpPr>
            <p:cNvPr id="233" name="Google Shape;233;p23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1225935" y="621842"/>
              <a:ext cx="19227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22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CAPACIDAD</a:t>
              </a:r>
              <a:endParaRPr sz="22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7" name="Google Shape;237;p23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GB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39" name="Google Shape;2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674" y="2602338"/>
            <a:ext cx="1763164" cy="946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23"/>
          <p:cNvGrpSpPr/>
          <p:nvPr/>
        </p:nvGrpSpPr>
        <p:grpSpPr>
          <a:xfrm>
            <a:off x="4428130" y="1866666"/>
            <a:ext cx="1950741" cy="2876715"/>
            <a:chOff x="1118224" y="283725"/>
            <a:chExt cx="2090826" cy="4076400"/>
          </a:xfrm>
        </p:grpSpPr>
        <p:sp>
          <p:nvSpPr>
            <p:cNvPr id="241" name="Google Shape;241;p23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1225935" y="621842"/>
              <a:ext cx="19227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22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LATENCIA</a:t>
              </a:r>
              <a:endParaRPr sz="22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23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Ciclos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47" name="Google Shape;247;p23"/>
          <p:cNvPicPr preferRelativeResize="0"/>
          <p:nvPr/>
        </p:nvPicPr>
        <p:blipFill rotWithShape="1">
          <a:blip r:embed="rId4">
            <a:alphaModFix/>
          </a:blip>
          <a:srcRect b="0" l="0" r="47668" t="0"/>
          <a:stretch/>
        </p:blipFill>
        <p:spPr>
          <a:xfrm>
            <a:off x="4912675" y="2571750"/>
            <a:ext cx="866250" cy="10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403" y="2577648"/>
            <a:ext cx="1763176" cy="9960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23"/>
          <p:cNvGrpSpPr/>
          <p:nvPr/>
        </p:nvGrpSpPr>
        <p:grpSpPr>
          <a:xfrm>
            <a:off x="6514380" y="1866666"/>
            <a:ext cx="1950741" cy="2876715"/>
            <a:chOff x="1118224" y="283725"/>
            <a:chExt cx="2090826" cy="4076400"/>
          </a:xfrm>
        </p:grpSpPr>
        <p:sp>
          <p:nvSpPr>
            <p:cNvPr id="250" name="Google Shape;250;p23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1144263" y="621842"/>
              <a:ext cx="20304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22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VOLTAJE</a:t>
              </a:r>
              <a:endParaRPr sz="22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3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56" name="Google Shape;25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0100" y="2492225"/>
            <a:ext cx="1166900" cy="11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/>
          <p:nvPr>
            <p:ph type="title"/>
          </p:nvPr>
        </p:nvSpPr>
        <p:spPr>
          <a:xfrm>
            <a:off x="727650" y="1182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MEMORIAS SECUNDARIAS</a:t>
            </a:r>
            <a:endParaRPr/>
          </a:p>
        </p:txBody>
      </p:sp>
      <p:pic>
        <p:nvPicPr>
          <p:cNvPr id="262" name="Google Shape;2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775" y="1972150"/>
            <a:ext cx="4745225" cy="26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"/>
          <p:cNvSpPr txBox="1"/>
          <p:nvPr/>
        </p:nvSpPr>
        <p:spPr>
          <a:xfrm>
            <a:off x="4309300" y="2079150"/>
            <a:ext cx="199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MAGNÉTICAS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4"/>
          <p:cNvSpPr txBox="1"/>
          <p:nvPr/>
        </p:nvSpPr>
        <p:spPr>
          <a:xfrm>
            <a:off x="4309300" y="3062250"/>
            <a:ext cx="199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ÓPTICAS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4309300" y="4045350"/>
            <a:ext cx="199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SÓLIDAS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330531">
            <a:off x="6911916" y="1221469"/>
            <a:ext cx="1944467" cy="1035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31258">
            <a:off x="407592" y="3480351"/>
            <a:ext cx="1351962" cy="135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51593">
            <a:off x="7443713" y="4155365"/>
            <a:ext cx="1292001" cy="6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3800" y="2571749"/>
            <a:ext cx="977899" cy="9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984781">
            <a:off x="6897424" y="2783476"/>
            <a:ext cx="902578" cy="902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5449" y="1655974"/>
            <a:ext cx="1018354" cy="10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>
            <p:ph type="title"/>
          </p:nvPr>
        </p:nvSpPr>
        <p:spPr>
          <a:xfrm>
            <a:off x="194600" y="608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Memorias principales (MP) vs secundarias (MS)</a:t>
            </a:r>
            <a:endParaRPr/>
          </a:p>
        </p:txBody>
      </p:sp>
      <p:pic>
        <p:nvPicPr>
          <p:cNvPr descr="shutterstock_429987889_edited.jpg" id="277" name="Google Shape;277;p25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4627370"/>
            <a:ext cx="9144000" cy="53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54428">
            <a:off x="7789175" y="226975"/>
            <a:ext cx="960275" cy="960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9" name="Google Shape;279;p25"/>
          <p:cNvGraphicFramePr/>
          <p:nvPr/>
        </p:nvGraphicFramePr>
        <p:xfrm>
          <a:off x="510500" y="148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{199C0BCA-6DE7-4FFB-B48E-054CC447B9ED}</a:tableStyleId>
              </a:tblPr>
              <a:tblGrid>
                <a:gridCol w="4061500"/>
                <a:gridCol w="40615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VOLÁTIL (RAM) - NO VOLÁTIL (ROM)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NO VOLÁTIL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CPU ACCEDE DIRECTAMENTE A DATOS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DATOS PASAN POR MP PARA LLEGAR A CPU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ACCESO A TRAVÉS DE BUS DE DATOS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ACCESO A TRAVÉS DE BUSES DE ENTRADA Y SALIDA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POCA CAPACIDAD Y LIMITADA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MUCHA CAPACIDAD DE ALMACENAMIENTO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+"/>
                      </a:pPr>
                      <a:r>
                        <a:rPr lang="es-419"/>
                        <a:t>VELOZ QUE 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+"/>
                      </a:pPr>
                      <a:r>
                        <a:rPr lang="es-419"/>
                        <a:t>LENTA QUE MP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+"/>
                      </a:pPr>
                      <a:r>
                        <a:rPr lang="es-419"/>
                        <a:t>COSTOSA QUE 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+"/>
                      </a:pPr>
                      <a:r>
                        <a:rPr lang="es-419"/>
                        <a:t>BARATA QUE MP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280" name="Google Shape;280;p25"/>
          <p:cNvCxnSpPr/>
          <p:nvPr/>
        </p:nvCxnSpPr>
        <p:spPr>
          <a:xfrm flipH="1">
            <a:off x="2263375" y="1121025"/>
            <a:ext cx="1024200" cy="318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25"/>
          <p:cNvCxnSpPr/>
          <p:nvPr/>
        </p:nvCxnSpPr>
        <p:spPr>
          <a:xfrm>
            <a:off x="5961750" y="1086900"/>
            <a:ext cx="921900" cy="352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00" y="240150"/>
            <a:ext cx="8490400" cy="466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6"/>
          <p:cNvCxnSpPr/>
          <p:nvPr/>
        </p:nvCxnSpPr>
        <p:spPr>
          <a:xfrm>
            <a:off x="5950375" y="1599100"/>
            <a:ext cx="45600" cy="2981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26"/>
          <p:cNvSpPr txBox="1"/>
          <p:nvPr/>
        </p:nvSpPr>
        <p:spPr>
          <a:xfrm>
            <a:off x="2536550" y="1496500"/>
            <a:ext cx="183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9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PRINCIPALES</a:t>
            </a:r>
            <a:endParaRPr b="1" sz="19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6"/>
          <p:cNvSpPr txBox="1"/>
          <p:nvPr/>
        </p:nvSpPr>
        <p:spPr>
          <a:xfrm rot="-5400525">
            <a:off x="5454077" y="2333249"/>
            <a:ext cx="1964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9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SECUNDARIAS</a:t>
            </a:r>
            <a:endParaRPr b="1" sz="19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